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65" r:id="rId5"/>
    <p:sldId id="273" r:id="rId6"/>
    <p:sldId id="272" r:id="rId7"/>
    <p:sldId id="271" r:id="rId8"/>
    <p:sldId id="275" r:id="rId9"/>
    <p:sldId id="266" r:id="rId10"/>
    <p:sldId id="267" r:id="rId11"/>
    <p:sldId id="268" r:id="rId12"/>
    <p:sldId id="270" r:id="rId13"/>
    <p:sldId id="260" r:id="rId14"/>
    <p:sldId id="261" r:id="rId15"/>
    <p:sldId id="262" r:id="rId16"/>
    <p:sldId id="263" r:id="rId17"/>
    <p:sldId id="276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A094-EDEF-7E43-9CE6-8E9B548E2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Interactive Notebooks for Biologists (Jupyter &amp; Anaconda)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4CB0F-AF50-AB4F-93D4-D4B7DC26A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  <a:p>
            <a:r>
              <a:rPr lang="en-US" dirty="0"/>
              <a:t>Sept 6, 2018</a:t>
            </a:r>
          </a:p>
        </p:txBody>
      </p:sp>
    </p:spTree>
    <p:extLst>
      <p:ext uri="{BB962C8B-B14F-4D97-AF65-F5344CB8AC3E}">
        <p14:creationId xmlns:p14="http://schemas.microsoft.com/office/powerpoint/2010/main" val="86116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literate programming (https://</a:t>
            </a:r>
            <a:r>
              <a:rPr lang="en-US" dirty="0" err="1"/>
              <a:t>biowize.wordpress.com</a:t>
            </a:r>
            <a:r>
              <a:rPr lang="en-US" dirty="0"/>
              <a:t>/2015/03/13/literate-programming-</a:t>
            </a:r>
            <a:r>
              <a:rPr lang="en-US" dirty="0" err="1"/>
              <a:t>rstudio</a:t>
            </a:r>
            <a:r>
              <a:rPr lang="en-US" dirty="0"/>
              <a:t>-and-</a:t>
            </a:r>
            <a:r>
              <a:rPr lang="en-US" dirty="0" err="1"/>
              <a:t>ipython</a:t>
            </a:r>
            <a:r>
              <a:rPr lang="en-US" dirty="0"/>
              <a:t>-notebook/)</a:t>
            </a:r>
          </a:p>
          <a:p>
            <a:pPr lvl="1"/>
            <a:r>
              <a:rPr lang="en-US" dirty="0"/>
              <a:t>interactive computing</a:t>
            </a:r>
          </a:p>
          <a:p>
            <a:pPr lvl="1"/>
            <a:r>
              <a:rPr lang="en-US" dirty="0"/>
              <a:t>computing narratives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3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Drivers: 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notebooks</a:t>
            </a:r>
          </a:p>
          <a:p>
            <a:r>
              <a:rPr lang="en-US" dirty="0"/>
              <a:t>Improved collaboration</a:t>
            </a:r>
          </a:p>
          <a:p>
            <a:r>
              <a:rPr lang="en-US" dirty="0"/>
              <a:t>Jupyter for r and python researchers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1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C899-5A97-6C4D-ADB7-D995AE87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Incorporating Jupyter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70C82-C1A2-8C4C-8997-C3C8CA81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Kbase</a:t>
            </a:r>
            <a:endParaRPr lang="en-US" dirty="0"/>
          </a:p>
          <a:p>
            <a:r>
              <a:rPr lang="en-US" dirty="0"/>
              <a:t>Galaxy</a:t>
            </a:r>
          </a:p>
          <a:p>
            <a:r>
              <a:rPr lang="en-US" dirty="0" err="1"/>
              <a:t>GenePattern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9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BD531-3876-E64B-AED8-DC62F8CF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C32F-96D6-364E-B709-3D3A0AC98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distribution</a:t>
            </a:r>
          </a:p>
          <a:p>
            <a:endParaRPr lang="en-US" dirty="0"/>
          </a:p>
          <a:p>
            <a:r>
              <a:rPr lang="en-US" dirty="0"/>
              <a:t>Additional distribution</a:t>
            </a:r>
          </a:p>
          <a:p>
            <a:r>
              <a:rPr lang="en-US" dirty="0"/>
              <a:t>Enthought</a:t>
            </a:r>
          </a:p>
        </p:txBody>
      </p:sp>
    </p:spTree>
    <p:extLst>
      <p:ext uri="{BB962C8B-B14F-4D97-AF65-F5344CB8AC3E}">
        <p14:creationId xmlns:p14="http://schemas.microsoft.com/office/powerpoint/2010/main" val="73468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BFF6-BAC6-1D4B-87F3-0576F1B6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Workflow: The Big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42F0FE-BCA3-A445-8FA8-A1B28CD81611}"/>
              </a:ext>
            </a:extLst>
          </p:cNvPr>
          <p:cNvSpPr/>
          <p:nvPr/>
        </p:nvSpPr>
        <p:spPr>
          <a:xfrm>
            <a:off x="8865785" y="6488668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jbarratt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FCA3C1-A94E-2E44-BBBC-2DE44AFC9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9999"/>
            <a:ext cx="9085628" cy="43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FFB3-A2A4-6E4A-93D5-E19659F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47A1-6EBD-A64B-82EE-C7B8A069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What is the notebook?</a:t>
            </a:r>
          </a:p>
          <a:p>
            <a:pPr fontAlgn="base"/>
            <a:r>
              <a:rPr lang="en-US" b="1" dirty="0"/>
              <a:t>A "browser-based interactive computing environment"</a:t>
            </a:r>
          </a:p>
          <a:p>
            <a:endParaRPr lang="en-US" dirty="0"/>
          </a:p>
          <a:p>
            <a:pPr fontAlgn="base"/>
            <a:br>
              <a:rPr lang="en-US" b="1" dirty="0"/>
            </a:br>
            <a:r>
              <a:rPr lang="en-US" b="1" dirty="0"/>
              <a:t>Why are we talking about it today?</a:t>
            </a:r>
          </a:p>
          <a:p>
            <a:pPr fontAlgn="base"/>
            <a:r>
              <a:rPr lang="en-US" dirty="0"/>
              <a:t>Extremely useful tool, but not well enough known outside Academia/Science.</a:t>
            </a:r>
          </a:p>
          <a:p>
            <a:pPr fontAlgn="base"/>
            <a:r>
              <a:rPr lang="en-US" dirty="0"/>
              <a:t>Makes the (powerful) python data/science/module ecosystem even more powerful</a:t>
            </a:r>
          </a:p>
          <a:p>
            <a:pPr fontAlgn="base"/>
            <a:r>
              <a:rPr lang="en-US" dirty="0"/>
              <a:t>If you code, (even not in python), sysadmin, write documentation, blog, do any analysis or visualization, you might get a lot out of the notebook.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E88B93-51CE-8345-A318-3EC86FB06812}"/>
              </a:ext>
            </a:extLst>
          </p:cNvPr>
          <p:cNvSpPr/>
          <p:nvPr/>
        </p:nvSpPr>
        <p:spPr>
          <a:xfrm>
            <a:off x="9038573" y="6488668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jbarratt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1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FFB3-A2A4-6E4A-93D5-E19659FA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C26259-1999-A444-B171-D2C451044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036" y="1939571"/>
            <a:ext cx="5054551" cy="45490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E88B93-51CE-8345-A318-3EC86FB06812}"/>
              </a:ext>
            </a:extLst>
          </p:cNvPr>
          <p:cNvSpPr/>
          <p:nvPr/>
        </p:nvSpPr>
        <p:spPr>
          <a:xfrm>
            <a:off x="9038573" y="6488668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jbarratt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3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5CD747B-231F-FC4D-A5EB-641C682B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4AA1F6-CD1A-9B49-BB28-F3A340AB4F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"Literate"</a:t>
            </a:r>
          </a:p>
          <a:p>
            <a:r>
              <a:rPr lang="en-US" dirty="0"/>
              <a:t>The other attributes will be clear, but a word on Literate (apologies to Knuth for the oversimplification)</a:t>
            </a:r>
          </a:p>
          <a:p>
            <a:endParaRPr lang="en-US" dirty="0"/>
          </a:p>
          <a:p>
            <a:r>
              <a:rPr lang="en-US" dirty="0"/>
              <a:t>This is a big part of where the title comes from: it's about the story more than the software. (Because of inline output, Notebook may even be '</a:t>
            </a:r>
            <a:r>
              <a:rPr lang="en-US" dirty="0" err="1"/>
              <a:t>SuperLiterate</a:t>
            </a:r>
            <a:r>
              <a:rPr lang="en-US" dirty="0"/>
              <a:t>'.)</a:t>
            </a:r>
          </a:p>
          <a:p>
            <a:r>
              <a:rPr lang="en-US" dirty="0"/>
              <a:t>Update: </a:t>
            </a:r>
            <a:r>
              <a:rPr lang="en-US" dirty="0" err="1"/>
              <a:t>IPython's</a:t>
            </a:r>
            <a:r>
              <a:rPr lang="en-US" dirty="0"/>
              <a:t> founder, @</a:t>
            </a:r>
            <a:r>
              <a:rPr lang="en-US" dirty="0" err="1"/>
              <a:t>fperez_org</a:t>
            </a:r>
            <a:r>
              <a:rPr lang="en-US" dirty="0"/>
              <a:t> kindly pointed me to a blog post of his; they prefer the term Literate Computing.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B06094F-563B-E349-B369-9BAB69D99D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100" y="3307556"/>
            <a:ext cx="2857500" cy="1587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3393F-05F8-624B-8329-5227EB0C50AC}"/>
              </a:ext>
            </a:extLst>
          </p:cNvPr>
          <p:cNvSpPr/>
          <p:nvPr/>
        </p:nvSpPr>
        <p:spPr>
          <a:xfrm>
            <a:off x="9038573" y="6488668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jbarratt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3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Jupyter and Anaconda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Anaconda</a:t>
            </a:r>
          </a:p>
          <a:p>
            <a:pPr lvl="1"/>
            <a:r>
              <a:rPr lang="en-US" dirty="0"/>
              <a:t>Anaconda distribution overview</a:t>
            </a:r>
          </a:p>
          <a:p>
            <a:pPr lvl="1"/>
            <a:r>
              <a:rPr lang="en-US" dirty="0"/>
              <a:t>Installation Demo</a:t>
            </a:r>
          </a:p>
          <a:p>
            <a:r>
              <a:rPr lang="en-US" dirty="0"/>
              <a:t>Jupyter</a:t>
            </a:r>
          </a:p>
          <a:p>
            <a:pPr lvl="1"/>
            <a:r>
              <a:rPr lang="en-US" dirty="0"/>
              <a:t>Introduction to Jupyter Ecosystem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and Jupyter Notebook</a:t>
            </a:r>
          </a:p>
          <a:p>
            <a:pPr lvl="1"/>
            <a:r>
              <a:rPr lang="en-US" dirty="0"/>
              <a:t>Writing narrative text </a:t>
            </a:r>
          </a:p>
          <a:p>
            <a:pPr lvl="1"/>
            <a:r>
              <a:rPr lang="en-US" dirty="0"/>
              <a:t>Running code (Python, R, other) </a:t>
            </a:r>
          </a:p>
          <a:p>
            <a:pPr lvl="1"/>
            <a:r>
              <a:rPr lang="en-US" dirty="0"/>
              <a:t>Magic commands</a:t>
            </a:r>
          </a:p>
          <a:p>
            <a:r>
              <a:rPr lang="en-US" dirty="0"/>
              <a:t>&lt;Lunch&gt;</a:t>
            </a:r>
          </a:p>
          <a:p>
            <a:pPr lvl="1"/>
            <a:r>
              <a:rPr lang="en-US" dirty="0"/>
              <a:t>Sharing Jupyter notebook</a:t>
            </a:r>
          </a:p>
          <a:p>
            <a:pPr lvl="1"/>
            <a:r>
              <a:rPr lang="en-US" dirty="0"/>
              <a:t>Building a bioinformatics workflow</a:t>
            </a:r>
          </a:p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99154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3843B-4BC4-454C-B774-985142F69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Anaconda</a:t>
            </a:r>
          </a:p>
          <a:p>
            <a:pPr lvl="1"/>
            <a:r>
              <a:rPr lang="en-US" dirty="0"/>
              <a:t>Anaconda distribution overview</a:t>
            </a:r>
          </a:p>
          <a:p>
            <a:pPr lvl="1"/>
            <a:r>
              <a:rPr lang="en-US" dirty="0"/>
              <a:t>Installation Demo</a:t>
            </a:r>
          </a:p>
          <a:p>
            <a:r>
              <a:rPr lang="en-US" dirty="0"/>
              <a:t>Jupyter</a:t>
            </a:r>
          </a:p>
          <a:p>
            <a:pPr lvl="1"/>
            <a:r>
              <a:rPr lang="en-US" dirty="0"/>
              <a:t>Introduction to Jupyter Ecosystem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and Jupyter Notebook</a:t>
            </a:r>
          </a:p>
          <a:p>
            <a:pPr lvl="1"/>
            <a:r>
              <a:rPr lang="en-US" dirty="0"/>
              <a:t>Writing narrative text </a:t>
            </a:r>
          </a:p>
          <a:p>
            <a:pPr lvl="1"/>
            <a:r>
              <a:rPr lang="en-US" dirty="0"/>
              <a:t>Running code (Python, R, other) </a:t>
            </a:r>
          </a:p>
          <a:p>
            <a:pPr lvl="1"/>
            <a:r>
              <a:rPr lang="en-US" dirty="0"/>
              <a:t>Magic commands</a:t>
            </a:r>
          </a:p>
          <a:p>
            <a:r>
              <a:rPr lang="en-US" dirty="0"/>
              <a:t>&lt;Lunch&gt;</a:t>
            </a:r>
          </a:p>
          <a:p>
            <a:pPr lvl="1"/>
            <a:r>
              <a:rPr lang="en-US" dirty="0"/>
              <a:t>Sharing Jupyter notebook</a:t>
            </a:r>
          </a:p>
          <a:p>
            <a:pPr lvl="1"/>
            <a:r>
              <a:rPr lang="en-US" dirty="0"/>
              <a:t>Building a bioinformatics workflow</a:t>
            </a:r>
          </a:p>
          <a:p>
            <a:r>
              <a:rPr lang="en-US" dirty="0"/>
              <a:t>Demos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CEEA31-BBD4-FD42-A6FC-51D8D35F9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Session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D5D7F9-5471-F044-9BB3-C9B6C26773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Notebooks as the new scientific paper</a:t>
            </a:r>
          </a:p>
          <a:p>
            <a:r>
              <a:rPr lang="en-US" dirty="0"/>
              <a:t>A short history (Mathematica notebook, </a:t>
            </a:r>
            <a:r>
              <a:rPr lang="en-US" dirty="0" err="1"/>
              <a:t>IPython</a:t>
            </a:r>
            <a:r>
              <a:rPr lang="en-US" dirty="0"/>
              <a:t>, etc.)</a:t>
            </a:r>
          </a:p>
          <a:p>
            <a:r>
              <a:rPr lang="en-US" dirty="0"/>
              <a:t>Literate programming</a:t>
            </a:r>
          </a:p>
          <a:p>
            <a:r>
              <a:rPr lang="en-US" dirty="0"/>
              <a:t>Drivers: data science</a:t>
            </a:r>
          </a:p>
          <a:p>
            <a:r>
              <a:rPr lang="en-US" dirty="0"/>
              <a:t>Benefits of notebooks</a:t>
            </a:r>
          </a:p>
          <a:p>
            <a:r>
              <a:rPr lang="en-US" dirty="0"/>
              <a:t>Improved collaboration</a:t>
            </a:r>
          </a:p>
          <a:p>
            <a:r>
              <a:rPr lang="en-US" dirty="0"/>
              <a:t>Jupyter for r and python researchers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6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and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Notebooks as the new scientific paper</a:t>
            </a:r>
          </a:p>
          <a:p>
            <a:pPr lvl="1"/>
            <a:r>
              <a:rPr lang="en-US" dirty="0"/>
              <a:t>News about Jupyter notebooks (1 hr. prep)</a:t>
            </a:r>
          </a:p>
          <a:p>
            <a:pPr lvl="1"/>
            <a:r>
              <a:rPr lang="en-US" dirty="0"/>
              <a:t>nature article (?)</a:t>
            </a:r>
          </a:p>
          <a:p>
            <a:pPr lvl="1"/>
            <a:r>
              <a:rPr lang="en-US" dirty="0"/>
              <a:t>other articles</a:t>
            </a:r>
          </a:p>
          <a:p>
            <a:pPr lvl="1"/>
            <a:r>
              <a:rPr lang="en-US" dirty="0"/>
              <a:t>PubMed search for Jupyter 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4DC8A-2385-984B-AF8C-B692E63D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B11BF1-2C9E-BA43-AA28-C913ED8E11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33" y="2160589"/>
            <a:ext cx="3377831" cy="388962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F0E20A-82B0-4849-A31E-2FA153E182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Ju</a:t>
            </a:r>
            <a:r>
              <a:rPr lang="en-US" dirty="0"/>
              <a:t>lia – </a:t>
            </a:r>
            <a:r>
              <a:rPr lang="en-US" u="sng" dirty="0"/>
              <a:t>Pyt</a:t>
            </a:r>
            <a:r>
              <a:rPr lang="en-US" dirty="0"/>
              <a:t>hon - </a:t>
            </a:r>
            <a:r>
              <a:rPr lang="en-US" u="sng" dirty="0"/>
              <a:t>R</a:t>
            </a:r>
          </a:p>
          <a:p>
            <a:endParaRPr lang="en-US" dirty="0"/>
          </a:p>
          <a:p>
            <a:r>
              <a:rPr lang="en-US" dirty="0"/>
              <a:t>Jupyter notebook</a:t>
            </a:r>
          </a:p>
          <a:p>
            <a:r>
              <a:rPr lang="en-US" dirty="0" err="1"/>
              <a:t>Jupyterlab</a:t>
            </a:r>
            <a:r>
              <a:rPr lang="en-US" dirty="0"/>
              <a:t> (IDE)</a:t>
            </a:r>
          </a:p>
          <a:p>
            <a:r>
              <a:rPr lang="en-US" dirty="0" err="1"/>
              <a:t>Jupyterhub</a:t>
            </a:r>
            <a:r>
              <a:rPr lang="en-US" dirty="0"/>
              <a:t> (shared notebooks)</a:t>
            </a:r>
          </a:p>
          <a:p>
            <a:r>
              <a:rPr lang="en-US" dirty="0"/>
              <a:t>Kernels</a:t>
            </a:r>
          </a:p>
          <a:p>
            <a:pPr lvl="1"/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Julia</a:t>
            </a:r>
          </a:p>
          <a:p>
            <a:pPr lvl="1"/>
            <a:r>
              <a:rPr lang="en-US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60535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57D9-7D88-CD48-913F-70A4EB4D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7D33-9356-354C-8067-D1DB3DA20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November 2001: "Just </a:t>
            </a:r>
            <a:r>
              <a:rPr lang="en-US"/>
              <a:t>an afternoon </a:t>
            </a:r>
            <a:r>
              <a:rPr lang="en-US" dirty="0"/>
              <a:t>hack"</a:t>
            </a:r>
          </a:p>
          <a:p>
            <a:pPr lvl="1"/>
            <a:r>
              <a:rPr lang="en-US" dirty="0"/>
              <a:t>259 Line Python script.</a:t>
            </a:r>
          </a:p>
          <a:p>
            <a:pPr lvl="1"/>
            <a:r>
              <a:rPr lang="en-US" dirty="0"/>
              <a:t>Plotting, </a:t>
            </a:r>
            <a:r>
              <a:rPr lang="en-US" dirty="0" err="1"/>
              <a:t>Numerics</a:t>
            </a:r>
            <a:r>
              <a:rPr lang="en-US" dirty="0"/>
              <a:t>, interactive workflow.</a:t>
            </a:r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&gt; 500 contributors</a:t>
            </a:r>
          </a:p>
          <a:p>
            <a:pPr lvl="1"/>
            <a:r>
              <a:rPr lang="en-US" dirty="0"/>
              <a:t>Multiple GitHub orgs, &gt; 120 repos</a:t>
            </a:r>
          </a:p>
          <a:p>
            <a:pPr lvl="1"/>
            <a:r>
              <a:rPr lang="en-US" dirty="0"/>
              <a:t>Hundreds of thousands of lines of code, multiple languages</a:t>
            </a:r>
          </a:p>
          <a:p>
            <a:pPr lvl="1"/>
            <a:r>
              <a:rPr lang="en-US" dirty="0"/>
              <a:t>At least 4 million users</a:t>
            </a:r>
          </a:p>
          <a:p>
            <a:pPr lvl="1"/>
            <a:r>
              <a:rPr lang="en-US" dirty="0"/>
              <a:t>~ $ 8M in direct funding</a:t>
            </a:r>
          </a:p>
          <a:p>
            <a:pPr lvl="1"/>
            <a:r>
              <a:rPr lang="en-US" dirty="0"/>
              <a:t>~25 full-time developers (academia, industry, non-profits)</a:t>
            </a:r>
          </a:p>
        </p:txBody>
      </p:sp>
    </p:spTree>
    <p:extLst>
      <p:ext uri="{BB962C8B-B14F-4D97-AF65-F5344CB8AC3E}">
        <p14:creationId xmlns:p14="http://schemas.microsoft.com/office/powerpoint/2010/main" val="363536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93FC5-1C38-FC44-8076-0C78A9174AE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222739" cy="6858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8E5ADA-9623-D740-AEBC-3212999E5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739" y="0"/>
            <a:ext cx="539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9EAA-EB41-A04B-8702-9882FFA7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21D92-FBD5-764F-ACA6-46DC8399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Notebooks: “Literate Computing” </a:t>
            </a:r>
          </a:p>
          <a:p>
            <a:r>
              <a:rPr lang="en-US" b="1" dirty="0"/>
              <a:t>Computational Narratives </a:t>
            </a:r>
            <a:endParaRPr lang="en-US" dirty="0"/>
          </a:p>
          <a:p>
            <a:r>
              <a:rPr lang="en-US" dirty="0"/>
              <a:t>Computers deal with </a:t>
            </a:r>
            <a:r>
              <a:rPr lang="en-US" i="1" dirty="0"/>
              <a:t>code and data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Humans deal with narratives that </a:t>
            </a:r>
            <a:r>
              <a:rPr lang="en-US" i="1" dirty="0"/>
              <a:t>communicate</a:t>
            </a:r>
            <a:r>
              <a:rPr lang="en-US" dirty="0"/>
              <a:t>. </a:t>
            </a:r>
          </a:p>
          <a:p>
            <a:r>
              <a:rPr lang="en-US" b="1" dirty="0"/>
              <a:t>Literate Computing (</a:t>
            </a:r>
            <a:r>
              <a:rPr lang="en-US" b="1" i="1" dirty="0"/>
              <a:t>not Knuth's </a:t>
            </a:r>
            <a:r>
              <a:rPr lang="en-US" b="1" dirty="0"/>
              <a:t>Literate Programming) </a:t>
            </a:r>
            <a:r>
              <a:rPr lang="en-US" dirty="0"/>
              <a:t>narratives anchored in a live computation, that </a:t>
            </a:r>
          </a:p>
          <a:p>
            <a:r>
              <a:rPr lang="en-US" dirty="0"/>
              <a:t>communicate a story based on data and results.</a:t>
            </a:r>
            <a:br>
              <a:rPr lang="en-US" dirty="0"/>
            </a:br>
            <a:r>
              <a:rPr lang="en-US" dirty="0" err="1"/>
              <a:t>Cf</a:t>
            </a:r>
            <a:r>
              <a:rPr lang="en-US" dirty="0"/>
              <a:t>: Mathematica, Maple, </a:t>
            </a:r>
            <a:r>
              <a:rPr lang="en-US" dirty="0" err="1"/>
              <a:t>MuPad</a:t>
            </a:r>
            <a:r>
              <a:rPr lang="en-US" dirty="0"/>
              <a:t>, Sage...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2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1419-7F04-F74F-97B1-91860DC3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5FAD4-6950-AD48-8BA0-01A294166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short history (Mathematica notebook, </a:t>
            </a:r>
            <a:r>
              <a:rPr lang="en-US" dirty="0" err="1"/>
              <a:t>IPython</a:t>
            </a:r>
            <a:r>
              <a:rPr lang="en-US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6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811</TotalTime>
  <Words>468</Words>
  <Application>Microsoft Macintosh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Interactive Notebooks for Biologists (Jupyter &amp; Anaconda)</vt:lpstr>
      <vt:lpstr>Jupyter and Anaconda</vt:lpstr>
      <vt:lpstr>Jupyter Ecosystem</vt:lpstr>
      <vt:lpstr>Jupyter and Anaconda</vt:lpstr>
      <vt:lpstr>Jupyter Ecosystem</vt:lpstr>
      <vt:lpstr>Jupyter Ecosystem</vt:lpstr>
      <vt:lpstr>PowerPoint Presentation</vt:lpstr>
      <vt:lpstr>PowerPoint Presentation</vt:lpstr>
      <vt:lpstr>Jupyter Ecosystem</vt:lpstr>
      <vt:lpstr>Jupyter Ecosystem</vt:lpstr>
      <vt:lpstr>Jupyter Ecosystem</vt:lpstr>
      <vt:lpstr>Jupyter Ecosystem</vt:lpstr>
      <vt:lpstr>Projects Incorporating Jupyter Notebooks</vt:lpstr>
      <vt:lpstr>Anaconda</vt:lpstr>
      <vt:lpstr>Notebook Workflow: The Big Picture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Jupyter Ecosystem</dc:title>
  <dc:creator>Squires, Richard (NIH/NIAID) [C]</dc:creator>
  <cp:lastModifiedBy>Squires, Richard (NIH/NIAID) [C]</cp:lastModifiedBy>
  <cp:revision>51</cp:revision>
  <dcterms:created xsi:type="dcterms:W3CDTF">2018-08-06T23:07:55Z</dcterms:created>
  <dcterms:modified xsi:type="dcterms:W3CDTF">2018-08-07T20:28:16Z</dcterms:modified>
</cp:coreProperties>
</file>